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56" r:id="rId3"/>
    <p:sldId id="263" r:id="rId4"/>
    <p:sldId id="268" r:id="rId6"/>
    <p:sldId id="258" r:id="rId7"/>
    <p:sldId id="260" r:id="rId8"/>
    <p:sldId id="261" r:id="rId9"/>
    <p:sldId id="262" r:id="rId10"/>
    <p:sldId id="264" r:id="rId11"/>
    <p:sldId id="265" r:id="rId12"/>
    <p:sldId id="270" r:id="rId13"/>
    <p:sldId id="257" r:id="rId14"/>
  </p:sldIdLst>
  <p:sldSz cx="12192000" cy="6858000"/>
  <p:notesSz cx="6858000" cy="9144000"/>
  <p:embeddedFontLst>
    <p:embeddedFont>
      <p:font typeface="微软雅黑" panose="020B0503020204020204" charset="-122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  <p:embeddedFont>
      <p:font typeface="GenWanMin2 JP SB" panose="02020600000000000000" charset="-128"/>
      <p:bold r:id="rId23"/>
    </p:embeddedFont>
    <p:embeddedFont>
      <p:font typeface="GenWanMin2 JP R" panose="02020400000000000000" charset="-128"/>
      <p:regular r:id="rId24"/>
    </p:embeddedFont>
    <p:embeddedFont>
      <p:font typeface="Bahnschrift" panose="020B0502040204020203" charset="0"/>
      <p:regular r:id="rId25"/>
      <p:bold r:id="rId26"/>
    </p:embeddedFont>
    <p:embeddedFont>
      <p:font typeface="Vladimir Script" panose="03050402040407070305" charset="0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67F73"/>
    <a:srgbClr val="5B371F"/>
    <a:srgbClr val="404040"/>
    <a:srgbClr val="6193BC"/>
    <a:srgbClr val="EAE1DC"/>
    <a:srgbClr val="69534A"/>
    <a:srgbClr val="A5835E"/>
    <a:srgbClr val="D8C09E"/>
    <a:srgbClr val="C4C0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5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6.xml"/><Relationship Id="rId1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68.xml"/><Relationship Id="rId5" Type="http://schemas.openxmlformats.org/officeDocument/2006/relationships/image" Target="../media/image2.jpeg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73.xml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74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75.xml"/><Relationship Id="rId2" Type="http://schemas.openxmlformats.org/officeDocument/2006/relationships/image" Target="../media/image16.jpeg"/><Relationship Id="rId1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270" y="0"/>
            <a:ext cx="12193270" cy="685863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861685" y="5505450"/>
            <a:ext cx="5468620" cy="8845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30000"/>
              </a:lnSpc>
            </a:pPr>
            <a:r>
              <a:rPr lang="zh-CN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雲南高原高品質</a:t>
            </a:r>
            <a:r>
              <a:rPr lang="ja-JP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クルミ</a:t>
            </a:r>
            <a:r>
              <a:rPr lang="en-US" altLang="zh-CN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 &amp; </a:t>
            </a:r>
            <a:r>
              <a:rPr lang="ja-JP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ハワイナッツ</a:t>
            </a:r>
            <a:r>
              <a:rPr lang="zh-CN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深加工</a:t>
            </a:r>
            <a:r>
              <a:rPr lang="ja-JP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プロジェクト</a:t>
            </a:r>
            <a:endParaRPr lang="ja-JP" altLang="en-US" sz="1600">
              <a:solidFill>
                <a:srgbClr val="EAE1DC"/>
              </a:solidFill>
              <a:latin typeface="GenWanMin2 JP SB" panose="02020600000000000000" charset="-128"/>
              <a:ea typeface="GenWanMin2 JP SB" panose="02020600000000000000" charset="-128"/>
              <a:cs typeface="GenWanMin2 JP SB" panose="02020600000000000000" charset="-128"/>
            </a:endParaRPr>
          </a:p>
          <a:p>
            <a:pPr>
              <a:lnSpc>
                <a:spcPct val="130000"/>
              </a:lnSpc>
            </a:pPr>
            <a:r>
              <a:rPr lang="en-US" altLang="zh-CN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——</a:t>
            </a:r>
            <a:r>
              <a:rPr lang="zh-CN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山</a:t>
            </a:r>
            <a:r>
              <a:rPr lang="ja-JP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を</a:t>
            </a:r>
            <a:r>
              <a:rPr lang="zh-CN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越</a:t>
            </a:r>
            <a:r>
              <a:rPr lang="ja-JP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え</a:t>
            </a:r>
            <a:r>
              <a:rPr lang="zh-CN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、世界</a:t>
            </a:r>
            <a:r>
              <a:rPr lang="ja-JP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へ</a:t>
            </a:r>
            <a:r>
              <a:rPr lang="zh-CN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向</a:t>
            </a:r>
            <a:r>
              <a:rPr lang="ja-JP" altLang="en-US" sz="1600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</a:rPr>
              <a:t>かう</a:t>
            </a:r>
            <a:endParaRPr lang="ja-JP" altLang="en-US" sz="1600">
              <a:solidFill>
                <a:srgbClr val="EAE1DC"/>
              </a:solidFill>
              <a:latin typeface="GenWanMin2 JP SB" panose="02020600000000000000" charset="-128"/>
              <a:ea typeface="GenWanMin2 JP SB" panose="02020600000000000000" charset="-128"/>
              <a:cs typeface="GenWanMin2 JP SB" panose="02020600000000000000" charset="-128"/>
            </a:endParaRPr>
          </a:p>
          <a:p>
            <a:endParaRPr lang="ja-JP" altLang="en-US" sz="1600">
              <a:solidFill>
                <a:srgbClr val="EAE1DC"/>
              </a:solidFill>
              <a:latin typeface="GenWanMin2 JP SB" panose="02020600000000000000" charset="-128"/>
              <a:ea typeface="GenWanMin2 JP SB" panose="02020600000000000000" charset="-128"/>
              <a:cs typeface="GenWanMin2 JP SB" panose="02020600000000000000" charset="-128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89710" y="610870"/>
            <a:ext cx="52222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  <a:sym typeface="+mn-ea"/>
              </a:rPr>
              <a:t>森美達永仁</a:t>
            </a:r>
            <a:r>
              <a:rPr lang="ja-JP" altLang="en-US" sz="4000" b="1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  <a:sym typeface="+mn-ea"/>
              </a:rPr>
              <a:t>ナッツ</a:t>
            </a:r>
            <a:r>
              <a:rPr lang="zh-CN" altLang="en-US" sz="4000" b="1">
                <a:solidFill>
                  <a:srgbClr val="EAE1DC"/>
                </a:solidFill>
                <a:latin typeface="GenWanMin2 JP SB" panose="02020600000000000000" charset="-128"/>
                <a:ea typeface="GenWanMin2 JP SB" panose="02020600000000000000" charset="-128"/>
                <a:cs typeface="GenWanMin2 JP SB" panose="02020600000000000000" charset="-128"/>
                <a:sym typeface="+mn-ea"/>
              </a:rPr>
              <a:t>工場</a:t>
            </a:r>
            <a:endParaRPr lang="zh-CN" altLang="en-US" sz="4000" b="1">
              <a:solidFill>
                <a:srgbClr val="EAE1DC"/>
              </a:solidFill>
              <a:latin typeface="GenWanMin2 JP SB" panose="02020600000000000000" charset="-128"/>
              <a:ea typeface="GenWanMin2 JP SB" panose="02020600000000000000" charset="-128"/>
              <a:cs typeface="GenWanMin2 JP SB" panose="02020600000000000000" charset="-128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 rot="10800000">
            <a:off x="11940540" y="949960"/>
            <a:ext cx="251460" cy="5235575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897573" y="3374390"/>
            <a:ext cx="0" cy="3483610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105400" y="0"/>
            <a:ext cx="0" cy="6892290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 descr="微信图片_2025-11-17_204907_088"/>
          <p:cNvPicPr>
            <a:picLocks noChangeAspect="1"/>
          </p:cNvPicPr>
          <p:nvPr/>
        </p:nvPicPr>
        <p:blipFill>
          <a:blip r:embed="rId1"/>
          <a:srcRect b="5518"/>
          <a:stretch>
            <a:fillRect/>
          </a:stretch>
        </p:blipFill>
        <p:spPr>
          <a:xfrm>
            <a:off x="1608455" y="941070"/>
            <a:ext cx="4161790" cy="524446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48970" y="525145"/>
            <a:ext cx="705485" cy="6053455"/>
          </a:xfrm>
          <a:prstGeom prst="rect">
            <a:avLst/>
          </a:prstGeom>
        </p:spPr>
        <p:txBody>
          <a:bodyPr vert="mongolianVert" wrap="square">
            <a:noAutofit/>
          </a:bodyPr>
          <a:p>
            <a:pPr algn="l" defTabSz="266700"/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産業価値</a:t>
            </a:r>
            <a:r>
              <a:rPr lang="ja-JP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と</a:t>
            </a:r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社会的意義</a:t>
            </a:r>
            <a:endParaRPr lang="zh-CN" altLang="en-US" sz="2000" b="1">
              <a:solidFill>
                <a:schemeClr val="tx1">
                  <a:lumMod val="75000"/>
                  <a:lumOff val="25000"/>
                </a:schemeClr>
              </a:solidFill>
              <a:latin typeface="GenWanMin2 JP SB" panose="02020600000000000000" charset="-128"/>
              <a:ea typeface="GenWanMin2 JP SB" panose="02020600000000000000" charset="-128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50990" y="1616710"/>
            <a:ext cx="4520565" cy="41630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森美達永仁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ナッツ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工場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、雲南省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堅果産業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優位性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活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かしながら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：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深加工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による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産業付加価値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向上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地域農家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収入増加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少数民族地域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産業振興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国内外市場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への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安定供給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国際競争力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のあるブランド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創出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といった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社会的価値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実現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することを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目指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しています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「高原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から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世界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へ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」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という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理念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のもと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純粋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透明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信頼性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高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い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堅果製品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提供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続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けます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" name="图片 16" descr="微信图片_2025-11-17_204812_96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4550" y="0"/>
            <a:ext cx="5142230" cy="685736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 rot="16200000">
            <a:off x="8656320" y="3319145"/>
            <a:ext cx="6857365" cy="218440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430135" y="3106420"/>
            <a:ext cx="264477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dist"/>
            <a:r>
              <a:rPr lang="en-US" altLang="zh-CN" sz="3600">
                <a:solidFill>
                  <a:srgbClr val="5B371F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THANKS</a:t>
            </a:r>
            <a:endParaRPr lang="en-US" altLang="zh-CN" sz="3600">
              <a:solidFill>
                <a:srgbClr val="5B371F"/>
              </a:solidFill>
              <a:latin typeface="GenWanMin2 JP SB" panose="02020600000000000000" charset="-128"/>
              <a:ea typeface="GenWanMin2 JP SB" panose="02020600000000000000" charset="-128"/>
              <a:cs typeface="GenWanMin2 JP R" panose="02020400000000000000" charset="-128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301750" y="762000"/>
            <a:ext cx="3285490" cy="831215"/>
          </a:xfrm>
        </p:spPr>
        <p:txBody>
          <a:bodyPr wrap="square">
            <a:spAutoFit/>
          </a:bodyPr>
          <a:p>
            <a:pPr algn="l"/>
            <a:r>
              <a:rPr lang="ja-JP" altLang="en-US" sz="4800">
                <a:solidFill>
                  <a:schemeClr val="tx1">
                    <a:lumMod val="75000"/>
                    <a:lumOff val="25000"/>
                  </a:schemeClr>
                </a:solidFill>
                <a:latin typeface="GenWanMin2 JP SB" panose="02020600000000000000" charset="-128"/>
                <a:ea typeface="GenWanMin2 JP SB" panose="02020600000000000000" charset="-128"/>
              </a:rPr>
              <a:t>カタログ</a:t>
            </a:r>
            <a:endParaRPr lang="ja-JP" altLang="en-US" sz="4800">
              <a:solidFill>
                <a:schemeClr val="tx1">
                  <a:lumMod val="75000"/>
                  <a:lumOff val="25000"/>
                </a:schemeClr>
              </a:solidFill>
              <a:latin typeface="GenWanMin2 JP SB" panose="02020600000000000000" charset="-128"/>
              <a:ea typeface="GenWanMin2 JP SB" panose="02020600000000000000" charset="-128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3674745" y="4412615"/>
            <a:ext cx="3317875" cy="1559560"/>
          </a:xfrm>
        </p:spPr>
        <p:txBody>
          <a:bodyPr wrap="square">
            <a:spAutoFit/>
          </a:bodyPr>
          <a:p>
            <a:pPr algn="l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sym typeface="+mn-ea"/>
              </a:rPr>
              <a:t>一、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企業概要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sym typeface="+mn-ea"/>
            </a:endParaRPr>
          </a:p>
          <a:p>
            <a:pPr algn="l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sym typeface="+mn-ea"/>
              </a:rPr>
              <a:t>二、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産地</a:t>
            </a:r>
            <a:r>
              <a:rPr lang="ja-JP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自然優位性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sym typeface="+mn-ea"/>
            </a:endParaRPr>
          </a:p>
          <a:p>
            <a:pPr algn="l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sym typeface="+mn-ea"/>
              </a:rPr>
              <a:t>三、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栽培</a:t>
            </a:r>
            <a:r>
              <a:rPr lang="ja-JP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および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原料供給体制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sym typeface="+mn-ea"/>
            </a:endParaRPr>
          </a:p>
          <a:p>
            <a:pPr algn="l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sym typeface="+mn-ea"/>
              </a:rPr>
              <a:t>四、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収穫</a:t>
            </a:r>
            <a:r>
              <a:rPr lang="ja-JP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乾燥工程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sym typeface="+mn-ea"/>
            </a:endParaRPr>
          </a:p>
        </p:txBody>
      </p:sp>
      <p:sp>
        <p:nvSpPr>
          <p:cNvPr id="4" name="副标题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7340600" y="4412615"/>
            <a:ext cx="3769995" cy="1160780"/>
          </a:xfrm>
          <a:prstGeom prst="rect">
            <a:avLst/>
          </a:prstGeom>
        </p:spPr>
        <p:txBody>
          <a:bodyPr vert="horz" wrap="square" lIns="90000" tIns="46800" rIns="90000" bIns="46800" rtlCol="0">
            <a:spAutoFit/>
          </a:bodyPr>
          <a:lstStyle>
            <a:lvl1pPr mar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sym typeface="+mn-ea"/>
              </a:rPr>
              <a:t>五、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加工</a:t>
            </a:r>
            <a:r>
              <a:rPr lang="ja-JP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プロセスと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品質管理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sym typeface="+mn-ea"/>
            </a:endParaRPr>
          </a:p>
          <a:p>
            <a:pPr algn="l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sym typeface="+mn-ea"/>
              </a:rPr>
              <a:t>六、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製品特性</a:t>
            </a:r>
            <a:r>
              <a:rPr lang="ja-JP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栄養価（適正表示）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algn="l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sym typeface="+mn-ea"/>
              </a:rPr>
              <a:t>七、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産業価値</a:t>
            </a:r>
            <a:r>
              <a:rPr lang="ja-JP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社会的意義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041515" y="4473575"/>
            <a:ext cx="0" cy="2384425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标题 1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418590" y="1673860"/>
            <a:ext cx="2611120" cy="454025"/>
          </a:xfrm>
          <a:prstGeom prst="rect">
            <a:avLst/>
          </a:prstGeom>
        </p:spPr>
        <p:txBody>
          <a:bodyPr vert="horz" lIns="90000" tIns="46800" rIns="90000" bIns="46800" rtlCol="0" anchor="b" anchorCtr="0"/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2000" cap="all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GenWanMin2 JP SB" panose="02020600000000000000" charset="-128"/>
                <a:ea typeface="GenWanMin2 JP SB" panose="02020600000000000000" charset="-128"/>
              </a:rPr>
              <a:t>catalogue</a:t>
            </a:r>
            <a:endParaRPr lang="en-US" altLang="zh-CN" sz="2000" cap="all">
              <a:solidFill>
                <a:schemeClr val="tx1">
                  <a:lumMod val="75000"/>
                  <a:lumOff val="25000"/>
                </a:schemeClr>
              </a:solidFill>
              <a:uFillTx/>
              <a:latin typeface="GenWanMin2 JP SB" panose="02020600000000000000" charset="-128"/>
              <a:ea typeface="GenWanMin2 JP SB" panose="02020600000000000000" charset="-128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928370" y="-103505"/>
            <a:ext cx="0" cy="6069330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928370" y="4008755"/>
            <a:ext cx="299085" cy="1962785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6" name="图片 5" descr="微信图片_2025-11-17_204846_120"/>
          <p:cNvPicPr>
            <a:picLocks noChangeAspect="1"/>
          </p:cNvPicPr>
          <p:nvPr/>
        </p:nvPicPr>
        <p:blipFill>
          <a:blip r:embed="rId5"/>
          <a:srcRect t="39566" b="1913"/>
          <a:stretch>
            <a:fillRect/>
          </a:stretch>
        </p:blipFill>
        <p:spPr>
          <a:xfrm>
            <a:off x="5076190" y="855345"/>
            <a:ext cx="5854065" cy="217614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/>
        </p:nvSpPr>
        <p:spPr>
          <a:xfrm>
            <a:off x="2850515" y="4246245"/>
            <a:ext cx="8547735" cy="18757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森美達永仁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ナッツ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工場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、雲南省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主要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ナッツ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産地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位置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100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ムー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以上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敷地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有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する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加工拠点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です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クルミ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仁、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クルミ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油、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クルミたんぱく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粉、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マカダミアナッツ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製品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など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、初期加工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から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精密加工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まで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一貫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した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生産体系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構築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しています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工場内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、分級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殻割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り・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殻仁分離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手選別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光選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焙煎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冷搾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・たんぱく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分離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などの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主要設備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が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整備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され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、国内外市場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へ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安定的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供給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できる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体制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整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えています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「無農薬」「完全有機」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などの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断定的表現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行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いません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76680" y="4291965"/>
            <a:ext cx="12026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企業概要</a:t>
            </a:r>
            <a:endParaRPr lang="zh-CN" altLang="en-US" sz="2000">
              <a:solidFill>
                <a:srgbClr val="404040"/>
              </a:solidFill>
              <a:latin typeface="GenWanMin2 JP SB" panose="02020600000000000000" charset="-128"/>
              <a:ea typeface="GenWanMin2 JP SB" panose="02020600000000000000" charset="-128"/>
              <a:cs typeface="GenWanMin2 JP R" panose="02020400000000000000" charset="-128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742315" y="1610360"/>
            <a:ext cx="0" cy="5264150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20831" b="26970"/>
          <a:stretch>
            <a:fillRect/>
          </a:stretch>
        </p:blipFill>
        <p:spPr>
          <a:xfrm>
            <a:off x="0" y="0"/>
            <a:ext cx="12193270" cy="358013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41680" y="4323398"/>
            <a:ext cx="335915" cy="335915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/>
        </p:nvSpPr>
        <p:spPr>
          <a:xfrm>
            <a:off x="1005205" y="2076450"/>
            <a:ext cx="6322060" cy="249237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雲南省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中国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における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主要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なクルミ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産地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であり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、漾濞、永仁、大姚、鳳慶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などの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高原地域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広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く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分布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しています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標高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1,500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〜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2,500m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、強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い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日照、昼夜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寒暖差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が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大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きい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気候特性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により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、油脂含量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が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高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く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、風味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優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れたクルミが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育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ちます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最新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業界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データでは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、中国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殻付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きクルミ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生産量（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2024/25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）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約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150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万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トンと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推計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され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、雲南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はその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主要生産地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一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つです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-10795"/>
            <a:ext cx="12192000" cy="218440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005205" y="1012190"/>
            <a:ext cx="653986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産地</a:t>
            </a:r>
            <a:r>
              <a:rPr lang="ja-JP" altLang="en-US" sz="24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と</a:t>
            </a:r>
            <a:r>
              <a:rPr lang="zh-CN" altLang="en-US" sz="24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自然優位性</a:t>
            </a:r>
            <a:r>
              <a:rPr lang="en-US" altLang="zh-CN" sz="24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—</a:t>
            </a:r>
            <a:r>
              <a:rPr lang="ja-JP" altLang="en-US" sz="24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クルミ</a:t>
            </a:r>
            <a:r>
              <a:rPr lang="zh-CN" altLang="en-US" sz="24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（</a:t>
            </a:r>
            <a:r>
              <a:rPr lang="en-US" altLang="zh-CN" sz="24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Walnut</a:t>
            </a:r>
            <a:r>
              <a:rPr lang="zh-CN" altLang="en-US" sz="24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）</a:t>
            </a:r>
            <a:endParaRPr lang="zh-CN" altLang="en-US" sz="2400">
              <a:solidFill>
                <a:srgbClr val="404040"/>
              </a:solidFill>
              <a:latin typeface="GenWanMin2 JP SB" panose="02020600000000000000" charset="-128"/>
              <a:ea typeface="GenWanMin2 JP SB" panose="020206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60450" y="4705350"/>
            <a:ext cx="7086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標高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5153660"/>
            <a:ext cx="3322320" cy="941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>
                <a:solidFill>
                  <a:srgbClr val="5B371F"/>
                </a:solidFill>
                <a:latin typeface="Bahnschrift" panose="020B0502040204020203" charset="0"/>
                <a:ea typeface="GenWanMin2 JP R" panose="02020400000000000000" charset="-128"/>
                <a:cs typeface="Bahnschrift" panose="020B0502040204020203" charset="0"/>
                <a:sym typeface="+mn-ea"/>
              </a:rPr>
              <a:t>1,500</a:t>
            </a:r>
            <a:r>
              <a:rPr lang="zh-CN" altLang="en-US" sz="2800">
                <a:solidFill>
                  <a:srgbClr val="5B371F"/>
                </a:solidFill>
                <a:latin typeface="Bahnschrift" panose="020B0502040204020203" charset="0"/>
                <a:ea typeface="GenWanMin2 JP R" panose="02020400000000000000" charset="-128"/>
                <a:cs typeface="Bahnschrift" panose="020B0502040204020203" charset="0"/>
                <a:sym typeface="+mn-ea"/>
              </a:rPr>
              <a:t>〜</a:t>
            </a:r>
            <a:r>
              <a:rPr lang="en-US" altLang="zh-CN" sz="2800">
                <a:solidFill>
                  <a:srgbClr val="5B371F"/>
                </a:solidFill>
                <a:latin typeface="Bahnschrift" panose="020B0502040204020203" charset="0"/>
                <a:ea typeface="GenWanMin2 JP R" panose="02020400000000000000" charset="-128"/>
                <a:cs typeface="Bahnschrift" panose="020B0502040204020203" charset="0"/>
                <a:sym typeface="+mn-ea"/>
              </a:rPr>
              <a:t>2,500</a:t>
            </a:r>
            <a:r>
              <a:rPr lang="en-US" altLang="ja-JP">
                <a:solidFill>
                  <a:srgbClr val="5B371F"/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m</a:t>
            </a:r>
            <a:endParaRPr lang="en-US" altLang="ja-JP">
              <a:solidFill>
                <a:srgbClr val="5B371F"/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004945" y="4705985"/>
            <a:ext cx="3322320" cy="1390015"/>
            <a:chOff x="6097" y="6565"/>
            <a:chExt cx="5232" cy="2189"/>
          </a:xfrm>
        </p:grpSpPr>
        <p:sp>
          <p:nvSpPr>
            <p:cNvPr id="4" name="文本框 3"/>
            <p:cNvSpPr txBox="1"/>
            <p:nvPr/>
          </p:nvSpPr>
          <p:spPr>
            <a:xfrm>
              <a:off x="6097" y="6565"/>
              <a:ext cx="3534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GenWanMin2 JP R" panose="02020400000000000000" charset="-128"/>
                  <a:ea typeface="GenWanMin2 JP R" panose="02020400000000000000" charset="-128"/>
                  <a:cs typeface="GenWanMin2 JP R" panose="02020400000000000000" charset="-128"/>
                  <a:sym typeface="+mn-ea"/>
                </a:rPr>
                <a:t>生産量（</a:t>
              </a:r>
              <a:r>
                <a:rPr lang="en-US" altLang="zh-CN">
                  <a:solidFill>
                    <a:schemeClr val="tx1">
                      <a:lumMod val="75000"/>
                      <a:lumOff val="25000"/>
                    </a:schemeClr>
                  </a:solidFill>
                  <a:latin typeface="GenWanMin2 JP R" panose="02020400000000000000" charset="-128"/>
                  <a:ea typeface="GenWanMin2 JP R" panose="02020400000000000000" charset="-128"/>
                  <a:cs typeface="GenWanMin2 JP R" panose="02020400000000000000" charset="-128"/>
                  <a:sym typeface="+mn-ea"/>
                </a:rPr>
                <a:t>2024/25</a:t>
              </a:r>
              <a:r>
                <a: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GenWanMin2 JP R" panose="02020400000000000000" charset="-128"/>
                  <a:ea typeface="GenWanMin2 JP R" panose="02020400000000000000" charset="-128"/>
                  <a:cs typeface="GenWanMin2 JP R" panose="02020400000000000000" charset="-128"/>
                  <a:sym typeface="+mn-ea"/>
                </a:rPr>
                <a:t>）</a:t>
              </a: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097" y="7271"/>
              <a:ext cx="5232" cy="148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altLang="zh-CN" sz="2800">
                  <a:solidFill>
                    <a:srgbClr val="5B371F"/>
                  </a:solidFill>
                  <a:latin typeface="Bahnschrift" panose="020B0502040204020203" charset="0"/>
                  <a:ea typeface="GenWanMin2 JP R" panose="02020400000000000000" charset="-128"/>
                  <a:cs typeface="Bahnschrift" panose="020B0502040204020203" charset="0"/>
                  <a:sym typeface="+mn-ea"/>
                </a:rPr>
                <a:t>1,50</a:t>
              </a:r>
              <a:r>
                <a:rPr lang="zh-CN" altLang="en-US">
                  <a:solidFill>
                    <a:srgbClr val="5B371F"/>
                  </a:solidFill>
                  <a:latin typeface="GenWanMin2 JP R" panose="02020400000000000000" charset="-128"/>
                  <a:ea typeface="GenWanMin2 JP R" panose="02020400000000000000" charset="-128"/>
                  <a:cs typeface="GenWanMin2 JP R" panose="02020400000000000000" charset="-128"/>
                  <a:sym typeface="+mn-ea"/>
                </a:rPr>
                <a:t>万</a:t>
              </a:r>
              <a:r>
                <a:rPr lang="ja-JP" altLang="en-US">
                  <a:solidFill>
                    <a:srgbClr val="5B371F"/>
                  </a:solidFill>
                  <a:latin typeface="GenWanMin2 JP R" panose="02020400000000000000" charset="-128"/>
                  <a:ea typeface="GenWanMin2 JP R" panose="02020400000000000000" charset="-128"/>
                  <a:cs typeface="GenWanMin2 JP R" panose="02020400000000000000" charset="-128"/>
                  <a:sym typeface="+mn-ea"/>
                </a:rPr>
                <a:t>トン</a:t>
              </a:r>
              <a:endParaRPr lang="ja-JP" altLang="en-US">
                <a:solidFill>
                  <a:srgbClr val="5B371F"/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endParaRPr>
            </a:p>
          </p:txBody>
        </p:sp>
      </p:grpSp>
      <p:pic>
        <p:nvPicPr>
          <p:cNvPr id="7" name="图片 6" descr="微信图片_2025-11-17_204802_67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35925" y="1069975"/>
            <a:ext cx="3137535" cy="470725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6639560"/>
            <a:ext cx="12192000" cy="218440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/>
        </p:nvSpPr>
        <p:spPr>
          <a:xfrm>
            <a:off x="1005205" y="1972945"/>
            <a:ext cx="6796405" cy="249237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雲南省臨滄市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、中国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でも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世界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でも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重要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なマカダミア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産地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として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知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られています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2023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年栽培面積：約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379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万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ムー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世界栽培面積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約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49.22%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占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め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、世界最大規模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2024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年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生産量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でも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世界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トップになる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見込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み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「臨滄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マカダミア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」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地理的表示（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GI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）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取得済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み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顕著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産地優位性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により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、脂質構成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風味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において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国際的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にも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高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い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評価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得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ています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0"/>
            <a:ext cx="12192000" cy="218440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005205" y="1012190"/>
            <a:ext cx="780986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産地</a:t>
            </a:r>
            <a:r>
              <a:rPr lang="ja-JP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と</a:t>
            </a:r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自然優位性</a:t>
            </a:r>
            <a:r>
              <a:rPr lang="en-US" altLang="zh-CN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—</a:t>
            </a:r>
            <a:r>
              <a:rPr lang="ja-JP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マカダミアナッツ</a:t>
            </a:r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（</a:t>
            </a:r>
            <a:r>
              <a:rPr lang="en-US" altLang="zh-CN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Macadamia</a:t>
            </a:r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）</a:t>
            </a:r>
            <a:endParaRPr lang="zh-CN" altLang="en-US" sz="2000">
              <a:solidFill>
                <a:srgbClr val="404040"/>
              </a:solidFill>
              <a:latin typeface="GenWanMin2 JP SB" panose="02020600000000000000" charset="-128"/>
              <a:ea typeface="GenWanMin2 JP SB" panose="020206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60450" y="4705350"/>
            <a:ext cx="19596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2023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年栽培面積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5153660"/>
            <a:ext cx="3322320" cy="941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800">
                <a:solidFill>
                  <a:srgbClr val="5B371F"/>
                </a:solidFill>
                <a:latin typeface="Bahnschrift" panose="020B0502040204020203" charset="0"/>
                <a:ea typeface="GenWanMin2 JP R" panose="02020400000000000000" charset="-128"/>
                <a:cs typeface="Bahnschrift" panose="020B0502040204020203" charset="0"/>
                <a:sym typeface="+mn-ea"/>
              </a:rPr>
              <a:t>379</a:t>
            </a:r>
            <a:r>
              <a:rPr lang="zh-CN" altLang="en-US">
                <a:solidFill>
                  <a:srgbClr val="5B371F"/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万</a:t>
            </a:r>
            <a:r>
              <a:rPr lang="ja-JP" altLang="en-US">
                <a:solidFill>
                  <a:srgbClr val="5B371F"/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ムー</a:t>
            </a:r>
            <a:endParaRPr lang="ja-JP" altLang="en-US">
              <a:solidFill>
                <a:srgbClr val="5B371F"/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004945" y="4705985"/>
            <a:ext cx="3322320" cy="1390015"/>
            <a:chOff x="6097" y="6565"/>
            <a:chExt cx="5232" cy="2189"/>
          </a:xfrm>
        </p:grpSpPr>
        <p:sp>
          <p:nvSpPr>
            <p:cNvPr id="4" name="文本框 3"/>
            <p:cNvSpPr txBox="1"/>
            <p:nvPr/>
          </p:nvSpPr>
          <p:spPr>
            <a:xfrm>
              <a:off x="6097" y="6565"/>
              <a:ext cx="3534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GenWanMin2 JP R" panose="02020400000000000000" charset="-128"/>
                  <a:ea typeface="GenWanMin2 JP R" panose="02020400000000000000" charset="-128"/>
                  <a:cs typeface="GenWanMin2 JP R" panose="02020400000000000000" charset="-128"/>
                  <a:sym typeface="+mn-ea"/>
                </a:rPr>
                <a:t>世界栽培面積</a:t>
              </a: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097" y="7271"/>
              <a:ext cx="5232" cy="148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en-US" altLang="zh-CN" sz="2800">
                  <a:solidFill>
                    <a:srgbClr val="5B371F"/>
                  </a:solidFill>
                  <a:latin typeface="Bahnschrift" panose="020B0502040204020203" charset="0"/>
                  <a:ea typeface="GenWanMin2 JP R" panose="02020400000000000000" charset="-128"/>
                  <a:cs typeface="Bahnschrift" panose="020B0502040204020203" charset="0"/>
                  <a:sym typeface="+mn-ea"/>
                </a:rPr>
                <a:t>49.22</a:t>
              </a:r>
              <a:r>
                <a:rPr lang="en-US" altLang="ja-JP">
                  <a:solidFill>
                    <a:srgbClr val="5B371F"/>
                  </a:solidFill>
                  <a:latin typeface="GenWanMin2 JP R" panose="02020400000000000000" charset="-128"/>
                  <a:ea typeface="GenWanMin2 JP R" panose="02020400000000000000" charset="-128"/>
                  <a:cs typeface="GenWanMin2 JP R" panose="02020400000000000000" charset="-128"/>
                  <a:sym typeface="+mn-ea"/>
                </a:rPr>
                <a:t>%</a:t>
              </a:r>
              <a:endParaRPr lang="en-US" altLang="ja-JP">
                <a:solidFill>
                  <a:srgbClr val="5B371F"/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0" y="6639560"/>
            <a:ext cx="12192000" cy="218440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3" name="图片 12" descr="夏威夷果 (5)"/>
          <p:cNvPicPr>
            <a:picLocks noChangeAspect="1"/>
          </p:cNvPicPr>
          <p:nvPr/>
        </p:nvPicPr>
        <p:blipFill>
          <a:blip r:embed="rId1"/>
          <a:srcRect l="1224" r="9861"/>
          <a:stretch>
            <a:fillRect/>
          </a:stretch>
        </p:blipFill>
        <p:spPr>
          <a:xfrm>
            <a:off x="8115935" y="1080135"/>
            <a:ext cx="3137535" cy="46977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/>
        </p:nvSpPr>
        <p:spPr>
          <a:xfrm>
            <a:off x="6998335" y="2228215"/>
            <a:ext cx="4608195" cy="39585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森美達永仁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ナッツ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工場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「基地（農場）＋合作社＋小規模農家」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による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分散型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安定型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原料供給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モデルを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採用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しています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良質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品種導入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標準化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された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圃場管理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分級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検収制度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徹底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可継続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栽培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モデルの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推進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なお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、有機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またはグリーン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認証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取得可否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はロット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単位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証明書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基準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とし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「無農薬」「完全有機」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などの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断定的表現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行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いません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998335" y="1428750"/>
            <a:ext cx="301434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栽培</a:t>
            </a:r>
            <a:r>
              <a:rPr lang="ja-JP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および</a:t>
            </a:r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原料供給体制</a:t>
            </a:r>
            <a:endParaRPr lang="zh-CN" altLang="en-US" sz="2000">
              <a:solidFill>
                <a:srgbClr val="404040"/>
              </a:solidFill>
              <a:latin typeface="GenWanMin2 JP SB" panose="02020600000000000000" charset="-128"/>
              <a:ea typeface="GenWanMin2 JP SB" panose="02020600000000000000" charset="-128"/>
              <a:cs typeface="GenWanMin2 JP R" panose="02020400000000000000" charset="-128"/>
              <a:sym typeface="+mn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61010" y="-8890"/>
            <a:ext cx="0" cy="6866890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 rot="5400000">
            <a:off x="5544185" y="702310"/>
            <a:ext cx="1734185" cy="322580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4" name="图片 13" descr="夏威夷果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8875" y="494665"/>
            <a:ext cx="4429125" cy="5902325"/>
          </a:xfrm>
          <a:prstGeom prst="rect">
            <a:avLst/>
          </a:prstGeom>
        </p:spPr>
      </p:pic>
      <p:cxnSp>
        <p:nvCxnSpPr>
          <p:cNvPr id="15" name="直接连接符 14"/>
          <p:cNvCxnSpPr/>
          <p:nvPr/>
        </p:nvCxnSpPr>
        <p:spPr>
          <a:xfrm>
            <a:off x="6254750" y="1246505"/>
            <a:ext cx="0" cy="4514215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/>
        </p:nvSpPr>
        <p:spPr>
          <a:xfrm>
            <a:off x="4988560" y="767080"/>
            <a:ext cx="7289800" cy="33674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1.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収穫期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雲南省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のクルミおよびマカダミアナッツは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、主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9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月前後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収穫期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迎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えます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海抜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品種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気候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により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若干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差異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があります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2.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乾燥工程（安全含水率基準）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安全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保管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風味保持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のため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含水率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**7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〜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10%**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調整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熱風乾燥：一般的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24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〜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96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時間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自然乾燥（天日）：気候条件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によって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変動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、機械乾燥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併用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固定的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「</a:t>
            </a:r>
            <a:r>
              <a:rPr lang="en-US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○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日間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天日干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」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といった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表現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は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用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いず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科学的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乾燥管理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基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づいて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品質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保証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728980" y="-8890"/>
            <a:ext cx="0" cy="6866890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 rot="5400000">
            <a:off x="-591661" y="2201545"/>
            <a:ext cx="5979160" cy="3335655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 descr="微信图片_2025-11-17_204846_1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71280" y="4214495"/>
            <a:ext cx="3215005" cy="2042795"/>
          </a:xfrm>
          <a:prstGeom prst="rect">
            <a:avLst/>
          </a:prstGeom>
        </p:spPr>
      </p:pic>
      <p:pic>
        <p:nvPicPr>
          <p:cNvPr id="3" name="图片 2" descr="微信图片_2025-11-17_204756_5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9815" y="4214495"/>
            <a:ext cx="2727325" cy="204533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238885" y="5116830"/>
            <a:ext cx="244094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chemeClr val="bg1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収穫</a:t>
            </a:r>
            <a:r>
              <a:rPr lang="ja-JP" altLang="en-US" sz="2000">
                <a:solidFill>
                  <a:schemeClr val="bg1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と</a:t>
            </a:r>
            <a:r>
              <a:rPr lang="zh-CN" altLang="en-US" sz="2000">
                <a:solidFill>
                  <a:schemeClr val="bg1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乾燥工程</a:t>
            </a:r>
            <a:endParaRPr lang="zh-CN" altLang="en-US" sz="2000">
              <a:solidFill>
                <a:schemeClr val="bg1"/>
              </a:solidFill>
              <a:latin typeface="GenWanMin2 JP SB" panose="02020600000000000000" charset="-128"/>
              <a:ea typeface="GenWanMin2 JP SB" panose="02020600000000000000" charset="-128"/>
              <a:cs typeface="GenWanMin2 JP R" panose="02020400000000000000" charset="-128"/>
              <a:sym typeface="+mn-ea"/>
            </a:endParaRPr>
          </a:p>
        </p:txBody>
      </p:sp>
      <p:pic>
        <p:nvPicPr>
          <p:cNvPr id="5" name="图片 4" descr="微信图片_2025-11-17_204822_230"/>
          <p:cNvPicPr>
            <a:picLocks noChangeAspect="1"/>
          </p:cNvPicPr>
          <p:nvPr/>
        </p:nvPicPr>
        <p:blipFill>
          <a:blip r:embed="rId3"/>
          <a:srcRect l="9793" r="11921"/>
          <a:stretch>
            <a:fillRect/>
          </a:stretch>
        </p:blipFill>
        <p:spPr>
          <a:xfrm>
            <a:off x="3630295" y="4214495"/>
            <a:ext cx="2406015" cy="2049145"/>
          </a:xfrm>
          <a:prstGeom prst="rect">
            <a:avLst/>
          </a:prstGeom>
        </p:spPr>
      </p:pic>
      <p:pic>
        <p:nvPicPr>
          <p:cNvPr id="6" name="图片 5" descr="微信图片_2025-11-17_204819_25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654" y="1751965"/>
            <a:ext cx="2462530" cy="246253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6474" y="1358265"/>
            <a:ext cx="3069590" cy="1076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Vladimir Script" panose="03050402040407070305" charset="0"/>
                <a:ea typeface="GenWanMin2 JP SB" panose="02020600000000000000" charset="-128"/>
                <a:cs typeface="Vladimir Script" panose="03050402040407070305" charset="0"/>
                <a:sym typeface="+mn-ea"/>
              </a:rPr>
              <a:t>Harvest and drying</a:t>
            </a:r>
            <a:endParaRPr lang="en-US" altLang="zh-CN" sz="3200">
              <a:solidFill>
                <a:schemeClr val="bg1"/>
              </a:solidFill>
              <a:latin typeface="Vladimir Script" panose="03050402040407070305" charset="0"/>
              <a:ea typeface="GenWanMin2 JP SB" panose="02020600000000000000" charset="-128"/>
              <a:cs typeface="Vladimir Script" panose="03050402040407070305" charset="0"/>
              <a:sym typeface="+mn-ea"/>
            </a:endParaRPr>
          </a:p>
          <a:p>
            <a:endParaRPr lang="en-US" altLang="zh-CN" sz="3200">
              <a:solidFill>
                <a:schemeClr val="bg1"/>
              </a:solidFill>
              <a:latin typeface="Vladimir Script" panose="03050402040407070305" charset="0"/>
              <a:ea typeface="GenWanMin2 JP SB" panose="02020600000000000000" charset="-128"/>
              <a:cs typeface="Vladimir Script" panose="03050402040407070305" charset="0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/>
        </p:nvSpPr>
        <p:spPr>
          <a:xfrm>
            <a:off x="409575" y="1176655"/>
            <a:ext cx="11362055" cy="8597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工場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標準加工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フロー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：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原料検収</a:t>
            </a:r>
            <a:r>
              <a:rPr lang="en-US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→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清洗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予備乾燥</a:t>
            </a:r>
            <a:r>
              <a:rPr lang="en-US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→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分級</a:t>
            </a:r>
            <a:r>
              <a:rPr lang="en-US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→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殻割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り</a:t>
            </a:r>
            <a:r>
              <a:rPr lang="en-US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→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殻仁分離</a:t>
            </a:r>
            <a:r>
              <a:rPr lang="en-US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→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手選別</a:t>
            </a:r>
            <a:r>
              <a:rPr lang="en-US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→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光選（異物除去）</a:t>
            </a:r>
            <a:r>
              <a:rPr lang="en-US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→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包装（窒素充填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/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真空等）</a:t>
            </a:r>
            <a:r>
              <a:rPr lang="en-US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→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温湿度管理倉庫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入庫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09575" y="364490"/>
            <a:ext cx="301434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加工</a:t>
            </a:r>
            <a:r>
              <a:rPr lang="ja-JP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プロセスと</a:t>
            </a:r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品質管理</a:t>
            </a:r>
            <a:endParaRPr lang="zh-CN" altLang="en-US" sz="2000">
              <a:solidFill>
                <a:srgbClr val="404040"/>
              </a:solidFill>
              <a:latin typeface="GenWanMin2 JP SB" panose="02020600000000000000" charset="-128"/>
              <a:ea typeface="GenWanMin2 JP SB" panose="020206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13" name="矩形 12"/>
          <p:cNvSpPr/>
          <p:nvPr/>
        </p:nvSpPr>
        <p:spPr>
          <a:xfrm rot="5400000">
            <a:off x="5182870" y="-1276350"/>
            <a:ext cx="429895" cy="3811905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0" y="842645"/>
            <a:ext cx="3513455" cy="19050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58800" y="4069080"/>
            <a:ext cx="5481955" cy="23069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品質管理の重点項目：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含水率管理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黄曲霉毒素（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アフラトキシン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）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リスクの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徹底管理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油脂酸化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・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異臭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チェック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温湿度全工程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モニタリング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ロット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別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完全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トレーサビリティ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国際基準（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HACCP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原則）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に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対応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した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管理体制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推進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しています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。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pic>
        <p:nvPicPr>
          <p:cNvPr id="3" name="图片 2" descr="微信图片_2025-11-17_204848_455"/>
          <p:cNvPicPr>
            <a:picLocks noChangeAspect="1"/>
          </p:cNvPicPr>
          <p:nvPr/>
        </p:nvPicPr>
        <p:blipFill>
          <a:blip r:embed="rId1"/>
          <a:srcRect r="4460"/>
          <a:stretch>
            <a:fillRect/>
          </a:stretch>
        </p:blipFill>
        <p:spPr>
          <a:xfrm>
            <a:off x="2317750" y="2121853"/>
            <a:ext cx="2489200" cy="1465580"/>
          </a:xfrm>
          <a:prstGeom prst="rect">
            <a:avLst/>
          </a:prstGeom>
        </p:spPr>
      </p:pic>
      <p:pic>
        <p:nvPicPr>
          <p:cNvPr id="4" name="图片 3" descr="微信图片_2025-11-17_204853_80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5375" y="2120900"/>
            <a:ext cx="2608580" cy="1467485"/>
          </a:xfrm>
          <a:prstGeom prst="rect">
            <a:avLst/>
          </a:prstGeom>
        </p:spPr>
      </p:pic>
      <p:pic>
        <p:nvPicPr>
          <p:cNvPr id="5" name="图片 4" descr="微信图片_2025-11-17_204830_767"/>
          <p:cNvPicPr>
            <a:picLocks noChangeAspect="1"/>
          </p:cNvPicPr>
          <p:nvPr/>
        </p:nvPicPr>
        <p:blipFill>
          <a:blip r:embed="rId3"/>
          <a:srcRect b="13700"/>
          <a:stretch>
            <a:fillRect/>
          </a:stretch>
        </p:blipFill>
        <p:spPr>
          <a:xfrm>
            <a:off x="9668510" y="2121853"/>
            <a:ext cx="2524760" cy="1465580"/>
          </a:xfrm>
          <a:prstGeom prst="rect">
            <a:avLst/>
          </a:prstGeom>
        </p:spPr>
      </p:pic>
      <p:pic>
        <p:nvPicPr>
          <p:cNvPr id="6" name="图片 5" descr="微信图片_2025-11-17_204750_99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2380" y="2120583"/>
            <a:ext cx="1957705" cy="1468120"/>
          </a:xfrm>
          <a:prstGeom prst="rect">
            <a:avLst/>
          </a:prstGeom>
        </p:spPr>
      </p:pic>
      <p:pic>
        <p:nvPicPr>
          <p:cNvPr id="8" name="图片 7" descr="夏威夷果 (7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115820"/>
            <a:ext cx="2219325" cy="14776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630930" y="469900"/>
            <a:ext cx="3570605" cy="3562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1400">
                <a:solidFill>
                  <a:schemeClr val="bg1"/>
                </a:solidFill>
                <a:latin typeface="GenWanMin2 JP R" panose="02020400000000000000" charset="-128"/>
                <a:ea typeface="GenWanMin2 JP R" panose="02020400000000000000" charset="-128"/>
              </a:rPr>
              <a:t>Processing process and quality control</a:t>
            </a:r>
            <a:endParaRPr lang="en-US" altLang="zh-CN" sz="1400">
              <a:solidFill>
                <a:schemeClr val="bg1"/>
              </a:solidFill>
              <a:latin typeface="GenWanMin2 JP R" panose="02020400000000000000" charset="-128"/>
              <a:ea typeface="GenWanMin2 JP R" panose="02020400000000000000" charset="-128"/>
            </a:endParaRPr>
          </a:p>
          <a:p>
            <a:endParaRPr lang="en-US" altLang="zh-CN" sz="1400">
              <a:solidFill>
                <a:schemeClr val="bg1"/>
              </a:solidFill>
              <a:latin typeface="GenWanMin2 JP R" panose="02020400000000000000" charset="-128"/>
              <a:ea typeface="GenWanMin2 JP R" panose="02020400000000000000" charset="-128"/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H="1">
            <a:off x="6257290" y="6108700"/>
            <a:ext cx="5934710" cy="31115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 rot="5400000">
            <a:off x="11899265" y="551815"/>
            <a:ext cx="429895" cy="156210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8" name="图片 17" descr="未标题-1"/>
          <p:cNvPicPr>
            <a:picLocks noChangeAspect="1"/>
          </p:cNvPicPr>
          <p:nvPr/>
        </p:nvPicPr>
        <p:blipFill>
          <a:blip r:embed="rId6"/>
          <a:srcRect b="31276"/>
          <a:stretch>
            <a:fillRect/>
          </a:stretch>
        </p:blipFill>
        <p:spPr>
          <a:xfrm>
            <a:off x="5764530" y="4217035"/>
            <a:ext cx="6007100" cy="106045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6318885" y="5403215"/>
            <a:ext cx="553656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</a:rPr>
              <a:t>黄曲霉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</a:rPr>
              <a:t>            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</a:rPr>
              <a:t>苯并芘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          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</a:rPr>
              <a:t>塑化剂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           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</a:rPr>
              <a:t>重金属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           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</a:rPr>
              <a:t>农药残留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文本框 9"/>
          <p:cNvSpPr txBox="1"/>
          <p:nvPr/>
        </p:nvSpPr>
        <p:spPr>
          <a:xfrm>
            <a:off x="1882775" y="495300"/>
            <a:ext cx="4281170" cy="14935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1. 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クルミ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多価不飽和脂肪酸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が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豊富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ビタミン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E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、植物性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たんぱく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質、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ミネラルが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多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い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健康的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食生活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の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一部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として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適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したナッツ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食品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6270" y="236855"/>
            <a:ext cx="490220" cy="4399915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p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製品特性</a:t>
            </a:r>
            <a:r>
              <a:rPr lang="ja-JP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と</a:t>
            </a:r>
            <a:r>
              <a:rPr lang="zh-CN" altLang="en-US" sz="2000">
                <a:solidFill>
                  <a:srgbClr val="404040"/>
                </a:solidFill>
                <a:latin typeface="GenWanMin2 JP SB" panose="02020600000000000000" charset="-128"/>
                <a:ea typeface="GenWanMin2 JP SB" panose="02020600000000000000" charset="-128"/>
                <a:cs typeface="GenWanMin2 JP R" panose="02020400000000000000" charset="-128"/>
                <a:sym typeface="+mn-ea"/>
              </a:rPr>
              <a:t>栄養価︵適正表示︶</a:t>
            </a:r>
            <a:endParaRPr lang="en-US" altLang="zh-CN" sz="2000">
              <a:solidFill>
                <a:srgbClr val="404040"/>
              </a:solidFill>
              <a:latin typeface="GenWanMin2 JP SB" panose="02020600000000000000" charset="-128"/>
              <a:ea typeface="GenWanMin2 JP SB" panose="02020600000000000000" charset="-128"/>
              <a:cs typeface="GenWanMin2 JP R" panose="02020400000000000000" charset="-128"/>
              <a:sym typeface="+mn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859270" y="0"/>
            <a:ext cx="0" cy="3217545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 rot="5400000">
            <a:off x="628015" y="5587365"/>
            <a:ext cx="797560" cy="322580"/>
          </a:xfrm>
          <a:prstGeom prst="rect">
            <a:avLst/>
          </a:prstGeom>
          <a:solidFill>
            <a:srgbClr val="967F7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1187450" y="0"/>
            <a:ext cx="0" cy="6147435"/>
          </a:xfrm>
          <a:prstGeom prst="line">
            <a:avLst/>
          </a:prstGeom>
          <a:ln>
            <a:solidFill>
              <a:srgbClr val="967F73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644130" y="495300"/>
            <a:ext cx="3824605" cy="138239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2. 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マカダミアナッツ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一価不飽和脂肪酸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を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多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く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含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む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風味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が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繊細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でクリーミー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良質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な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脂質補給源</a:t>
            </a: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として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人気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pPr>
              <a:lnSpc>
                <a:spcPct val="140000"/>
              </a:lnSpc>
            </a:pP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87525" y="5836920"/>
            <a:ext cx="7440930" cy="6692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ja-JP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GenWanMin2 JP R" panose="02020400000000000000" charset="-128"/>
                <a:ea typeface="GenWanMin2 JP R" panose="02020400000000000000" charset="-128"/>
                <a:cs typeface="GenWanMin2 JP R" panose="02020400000000000000" charset="-128"/>
                <a:sym typeface="+mn-ea"/>
              </a:rPr>
              <a:t>いずれも食品としての栄養価を説明するものであり、医療的効能を示す表現は使用しません。</a:t>
            </a:r>
            <a:endParaRPr lang="ja-JP" altLang="en-US" sz="1400">
              <a:solidFill>
                <a:schemeClr val="tx1">
                  <a:lumMod val="75000"/>
                  <a:lumOff val="25000"/>
                </a:schemeClr>
              </a:solidFill>
              <a:latin typeface="GenWanMin2 JP R" panose="02020400000000000000" charset="-128"/>
              <a:ea typeface="GenWanMin2 JP R" panose="02020400000000000000" charset="-128"/>
              <a:cs typeface="GenWanMin2 JP R" panose="02020400000000000000" charset="-128"/>
              <a:sym typeface="+mn-ea"/>
            </a:endParaRPr>
          </a:p>
          <a:p>
            <a:endParaRPr lang="zh-CN" altLang="en-US"/>
          </a:p>
        </p:txBody>
      </p:sp>
      <p:pic>
        <p:nvPicPr>
          <p:cNvPr id="4" name="图片 3" descr="微信图片_2025-11-17_204815_2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49195" y="2115820"/>
            <a:ext cx="3234055" cy="3234055"/>
          </a:xfrm>
          <a:prstGeom prst="rect">
            <a:avLst/>
          </a:prstGeom>
        </p:spPr>
      </p:pic>
      <p:pic>
        <p:nvPicPr>
          <p:cNvPr id="6" name="图片 5" descr="夏威夷果 (6)"/>
          <p:cNvPicPr>
            <a:picLocks noChangeAspect="1"/>
          </p:cNvPicPr>
          <p:nvPr/>
        </p:nvPicPr>
        <p:blipFill>
          <a:blip r:embed="rId2"/>
          <a:srcRect l="46037" t="16142"/>
          <a:stretch>
            <a:fillRect/>
          </a:stretch>
        </p:blipFill>
        <p:spPr>
          <a:xfrm>
            <a:off x="7751445" y="2115820"/>
            <a:ext cx="3234055" cy="32340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1847</Words>
  <Application>WPS 演示</Application>
  <PresentationFormat>宽屏</PresentationFormat>
  <Paragraphs>134</Paragraphs>
  <Slides>11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4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GenWanMin2 JP SB</vt:lpstr>
      <vt:lpstr>GenWanMin2 JP R</vt:lpstr>
      <vt:lpstr>Bahnschrift</vt:lpstr>
      <vt:lpstr>Monotype Corsiva</vt:lpstr>
      <vt:lpstr>Vladimir Script</vt:lpstr>
      <vt:lpstr>WPS</vt:lpstr>
      <vt:lpstr>PowerPoint 演示文稿</vt:lpstr>
      <vt:lpstr>カタログ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wing</cp:lastModifiedBy>
  <cp:revision>167</cp:revision>
  <dcterms:created xsi:type="dcterms:W3CDTF">2019-06-19T02:08:00Z</dcterms:created>
  <dcterms:modified xsi:type="dcterms:W3CDTF">2025-11-19T14:27:41Z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021CCE48706D458E9B56A32143160E07_11</vt:lpwstr>
  </property>
</Properties>
</file>